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68" r:id="rId1"/>
  </p:sldMasterIdLst>
  <p:sldIdLst>
    <p:sldId id="273" r:id="rId2"/>
    <p:sldId id="257" r:id="rId3"/>
    <p:sldId id="259" r:id="rId4"/>
    <p:sldId id="262" r:id="rId5"/>
    <p:sldId id="274" r:id="rId6"/>
    <p:sldId id="263" r:id="rId7"/>
    <p:sldId id="268" r:id="rId8"/>
    <p:sldId id="261" r:id="rId9"/>
    <p:sldId id="276" r:id="rId10"/>
    <p:sldId id="264" r:id="rId11"/>
    <p:sldId id="271" r:id="rId12"/>
    <p:sldId id="270" r:id="rId13"/>
    <p:sldId id="275" r:id="rId14"/>
    <p:sldId id="272" r:id="rId15"/>
    <p:sldId id="266" r:id="rId16"/>
    <p:sldId id="26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10-28T02:22:49.602" idx="1">
    <p:pos x="5653" y="355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70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930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689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26885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92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7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8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1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1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8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9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9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6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4" y="251981"/>
            <a:ext cx="4854804" cy="4157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9661" y="4553146"/>
            <a:ext cx="653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00000"/>
                </a:solidFill>
                <a:latin typeface="Algerian" panose="04020705040A02060702" pitchFamily="82" charset="0"/>
              </a:rPr>
              <a:t>Project HAWKEYE</a:t>
            </a:r>
            <a:endParaRPr lang="en-US" sz="54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42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21" y="185393"/>
            <a:ext cx="8596668" cy="8327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Serial Monitor Output: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Screen Recording 2025-10-28 090352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668" y="1093509"/>
            <a:ext cx="8342721" cy="5109328"/>
          </a:xfrm>
        </p:spPr>
      </p:pic>
    </p:spTree>
    <p:extLst>
      <p:ext uri="{BB962C8B-B14F-4D97-AF65-F5344CB8AC3E}">
        <p14:creationId xmlns:p14="http://schemas.microsoft.com/office/powerpoint/2010/main" val="180215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384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Problem Faced during Project: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7143"/>
            <a:ext cx="8596668" cy="451422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Arduino UNO R4 Wi-Fi couldn’t connect to APIs due to HTTPS incompatibility.</a:t>
            </a:r>
          </a:p>
          <a:p>
            <a:r>
              <a:rPr lang="en-US" sz="2000" dirty="0" smtClean="0"/>
              <a:t>Telegram Bot through Arduino message system failed for the same HTTPS issue.</a:t>
            </a:r>
          </a:p>
          <a:p>
            <a:r>
              <a:rPr lang="en-US" sz="2000" dirty="0" smtClean="0"/>
              <a:t>SIM800L GSM module didn’t work as Airtel 2G network is very weak.</a:t>
            </a:r>
          </a:p>
          <a:p>
            <a:r>
              <a:rPr lang="en-US" sz="2000" dirty="0" smtClean="0"/>
              <a:t>Power supply to GSM module was unstable, causing frequent resets.</a:t>
            </a:r>
          </a:p>
          <a:p>
            <a:r>
              <a:rPr lang="en-US" sz="2000" dirty="0" smtClean="0"/>
              <a:t>Faced upload and COM port detection errors with different boards.</a:t>
            </a:r>
          </a:p>
          <a:p>
            <a:r>
              <a:rPr lang="en-US" sz="2000" dirty="0" smtClean="0"/>
              <a:t>Had to redesign communication setup multiple times (­Arduino-GSM- ESP-32).</a:t>
            </a:r>
          </a:p>
          <a:p>
            <a:r>
              <a:rPr lang="en-US" sz="2000" dirty="0" smtClean="0"/>
              <a:t>Final setup with ESP-32 and Telegram Bot worked successfully.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5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155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Limitations: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38228"/>
            <a:ext cx="8596668" cy="433511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system’s performance may reduce in bright sunlight due to LDR sensitivity.</a:t>
            </a:r>
          </a:p>
          <a:p>
            <a:r>
              <a:rPr lang="en-US" sz="2000" dirty="0" smtClean="0"/>
              <a:t>Laser and LDR alignment must be precise for accurate detection.</a:t>
            </a:r>
          </a:p>
          <a:p>
            <a:r>
              <a:rPr lang="en-US" sz="2000" dirty="0" smtClean="0"/>
              <a:t>Works best indoors; outdoors conditions like dust or fog can affect accuracy.</a:t>
            </a:r>
          </a:p>
          <a:p>
            <a:r>
              <a:rPr lang="en-US" sz="2000" dirty="0" smtClean="0"/>
              <a:t>Currently covers only a small area with one laser-LDR pair.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83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639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Possible Solutions: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7655"/>
            <a:ext cx="8596668" cy="4193708"/>
          </a:xfrm>
        </p:spPr>
        <p:txBody>
          <a:bodyPr/>
          <a:lstStyle/>
          <a:p>
            <a:r>
              <a:rPr lang="en-US" sz="2000" dirty="0"/>
              <a:t>Place the LDR in a black box with a small hole so that the laser light enters, reducing sunlight interference and improving accuracy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If there is bright light in the surrounding areas, increase the LDR threshold value so that it only responds to the laser light.</a:t>
            </a:r>
          </a:p>
          <a:p>
            <a:r>
              <a:rPr lang="en-US" sz="2000" dirty="0"/>
              <a:t>Use multiple LDR- laser pairs for wider area protection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926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Future Improvements: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8545"/>
            <a:ext cx="8596668" cy="472282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Future versions can include a camera or motion sensor for better security.</a:t>
            </a:r>
          </a:p>
          <a:p>
            <a:r>
              <a:rPr lang="en-US" sz="2000" dirty="0" smtClean="0"/>
              <a:t>Enables voice alerts or smart speaker integration.</a:t>
            </a:r>
          </a:p>
          <a:p>
            <a:r>
              <a:rPr lang="en-US" sz="2000" dirty="0" smtClean="0"/>
              <a:t>Implement GPS tracking for portable or vehicle-based security systems.</a:t>
            </a:r>
          </a:p>
          <a:p>
            <a:r>
              <a:rPr lang="en-US" sz="2000" dirty="0" smtClean="0"/>
              <a:t>Add AI-based detection to reduce false alarms and improve accuracy.</a:t>
            </a:r>
          </a:p>
          <a:p>
            <a:r>
              <a:rPr lang="en-US" sz="2000" dirty="0" smtClean="0"/>
              <a:t>Include battery or solar power backup for outdoor operation.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1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40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Result and Discussion: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0009"/>
            <a:ext cx="8596668" cy="4561354"/>
          </a:xfrm>
        </p:spPr>
        <p:txBody>
          <a:bodyPr/>
          <a:lstStyle/>
          <a:p>
            <a:r>
              <a:rPr lang="en-US" sz="2000" dirty="0" smtClean="0"/>
              <a:t>The system successfully detects any interruption in the laser beam.</a:t>
            </a:r>
          </a:p>
          <a:p>
            <a:r>
              <a:rPr lang="en-US" sz="2000" dirty="0" smtClean="0"/>
              <a:t>When the laser is broken, the LED and buzzer activate instantly, giving a clear local alert.</a:t>
            </a:r>
          </a:p>
          <a:p>
            <a:r>
              <a:rPr lang="en-US" sz="2000" dirty="0" smtClean="0"/>
              <a:t> The ESP-32 connects to Wi-Fi and sends a Telegram message to the user’s mobile within seconds.</a:t>
            </a:r>
          </a:p>
          <a:p>
            <a:r>
              <a:rPr lang="en-US" sz="2000" dirty="0" smtClean="0"/>
              <a:t>The setup works smoothly and accurately under indoor condition.</a:t>
            </a:r>
          </a:p>
          <a:p>
            <a:r>
              <a:rPr lang="en-US" sz="2000" dirty="0" smtClean="0"/>
              <a:t>It demonstrates how IoT technology enables real-time monitoring and quick alert automation.</a:t>
            </a:r>
          </a:p>
          <a:p>
            <a:r>
              <a:rPr lang="en-US" sz="2000" dirty="0" smtClean="0"/>
              <a:t>The system is low-cost, reliable, and cab be expanded for wider security coverage.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52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Applications: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14021"/>
            <a:ext cx="5091870" cy="4722828"/>
          </a:xfrm>
        </p:spPr>
        <p:txBody>
          <a:bodyPr/>
          <a:lstStyle/>
          <a:p>
            <a:r>
              <a:rPr lang="en-US" sz="2000" dirty="0" smtClean="0"/>
              <a:t>Used as a security alarm system for homes, offices, and shops.</a:t>
            </a:r>
          </a:p>
          <a:p>
            <a:r>
              <a:rPr lang="en-US" sz="2000" dirty="0" smtClean="0"/>
              <a:t>Used in farms or gardens to detect and stop animal entry.</a:t>
            </a:r>
          </a:p>
          <a:p>
            <a:r>
              <a:rPr lang="en-US" sz="2000" dirty="0" smtClean="0"/>
              <a:t>Can protect doors, windows, and corridors from unauthorized entry.</a:t>
            </a:r>
          </a:p>
          <a:p>
            <a:r>
              <a:rPr lang="en-US" sz="2000" dirty="0" smtClean="0"/>
              <a:t>Useful in banks, museums, and laboratories for intrusion detection.</a:t>
            </a:r>
          </a:p>
          <a:p>
            <a:r>
              <a:rPr lang="en-US" sz="2000" dirty="0" smtClean="0"/>
              <a:t>Can be applied in parking areas or restricted zones for boundary monitoring.</a:t>
            </a:r>
          </a:p>
          <a:p>
            <a:r>
              <a:rPr lang="en-US" sz="2000" dirty="0" smtClean="0"/>
              <a:t>Detects object passage or obstruction in production lines.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 descr="Laser Home Security System Without Arduino| DIY science project | Inspire  award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17" y="1414021"/>
            <a:ext cx="4138368" cy="26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211" y="4223209"/>
            <a:ext cx="4138368" cy="24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5687" y="2799761"/>
            <a:ext cx="4336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195687" y="3855563"/>
            <a:ext cx="4590853" cy="18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035" y="237324"/>
            <a:ext cx="7750928" cy="1450074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Laser Triggered  SMS Alert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82" y="1762812"/>
            <a:ext cx="9306094" cy="500563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Innovation Lab Project (PH4049201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Tanmoy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Bhakat- 24PH40053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Tushar Majhi-24PH40055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Himanshi-24PH40021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Rohit Bauri-24PH40037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Sayantan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Samanta-24PH40041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IITKGP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ITKGP Found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ITKGP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04" y="4920792"/>
            <a:ext cx="1131590" cy="10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7235" y="6029781"/>
            <a:ext cx="5450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Indian Institute of Technology, Kharagpur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M.Sc. Physics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96965" y="4845377"/>
            <a:ext cx="339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381189" y="2328421"/>
            <a:ext cx="9425" cy="253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96965" y="2328421"/>
            <a:ext cx="0" cy="253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96965" y="2328421"/>
            <a:ext cx="339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322" y="628453"/>
            <a:ext cx="8596668" cy="113435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Objective: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7079"/>
            <a:ext cx="5346394" cy="4184283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detect intrusion by sensing interruption in the laser beam using LDR.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trigger a buzzer and LEDs instantly when the beam is broken.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send an instant SMS alert to the user via Telegram using ESP32 Wi-Fi.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design a simple and low-cost </a:t>
            </a:r>
            <a:r>
              <a:rPr lang="en-US" sz="2000" dirty="0" err="1" smtClean="0">
                <a:solidFill>
                  <a:schemeClr val="tx1"/>
                </a:solidFill>
              </a:rPr>
              <a:t>IoT</a:t>
            </a:r>
            <a:r>
              <a:rPr lang="en-US" sz="2000" dirty="0" smtClean="0">
                <a:solidFill>
                  <a:schemeClr val="tx1"/>
                </a:solidFill>
              </a:rPr>
              <a:t>-based security alert system.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79" y="1857079"/>
            <a:ext cx="3657600" cy="29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45" y="703868"/>
            <a:ext cx="8596668" cy="6441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Component Selection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 design:</a:t>
            </a:r>
          </a:p>
        </p:txBody>
      </p:sp>
      <p:pic>
        <p:nvPicPr>
          <p:cNvPr id="4" name="Picture 2" descr="https://quartzcomponents.com/cdn/shop/files/ESP3230PinDevelopmentBoardwithWi-FiandBluetooth_3_1024x1024@2x.jpg?v=174980964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94" y="1582704"/>
            <a:ext cx="2592372" cy="18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5759" y="3594459"/>
            <a:ext cx="213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ESP-32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83779" y="3594459"/>
            <a:ext cx="183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LASER</a:t>
            </a:r>
            <a:endParaRPr lang="en-US" sz="2800" dirty="0"/>
          </a:p>
        </p:txBody>
      </p:sp>
      <p:pic>
        <p:nvPicPr>
          <p:cNvPr id="8" name="Picture 8" descr="Control an LED with L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0979">
            <a:off x="6058883" y="1552795"/>
            <a:ext cx="1373670" cy="215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52848" y="3586670"/>
            <a:ext cx="138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LDR</a:t>
            </a:r>
            <a:endParaRPr lang="en-US" sz="2800" dirty="0"/>
          </a:p>
        </p:txBody>
      </p:sp>
      <p:pic>
        <p:nvPicPr>
          <p:cNvPr id="10" name="Picture 20" descr="MFG_WP7113LSURD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883" y="2082507"/>
            <a:ext cx="1517717" cy="15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ow to Use buzzer: Pinouts, Specs, and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8" y="4775471"/>
            <a:ext cx="1398408" cy="13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Everything You Need to Know About Resist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53" y="4775471"/>
            <a:ext cx="1586660" cy="11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81572" y="3578417"/>
            <a:ext cx="2262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4. LED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18094" y="6240779"/>
            <a:ext cx="199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5. Buzzer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2579" y="6217747"/>
            <a:ext cx="246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6. Resistance</a:t>
            </a:r>
            <a:endParaRPr lang="en-US" sz="2800" dirty="0"/>
          </a:p>
        </p:txBody>
      </p:sp>
      <p:sp>
        <p:nvSpPr>
          <p:cNvPr id="17" name="AutoShape 2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8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9307350" y="3742760"/>
            <a:ext cx="1656514" cy="5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Mini Breadboard 400 PIN with 4 power rails for jumper cabl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6" y="4359054"/>
            <a:ext cx="2367813" cy="190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602401" y="6240779"/>
            <a:ext cx="2873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7. Breadboard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83" y="1769021"/>
            <a:ext cx="1948992" cy="17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27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Function of Components: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21410"/>
            <a:ext cx="8730617" cy="459085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ESP-32</a:t>
            </a:r>
            <a:r>
              <a:rPr lang="en-US" sz="2000" b="1" dirty="0"/>
              <a:t>: </a:t>
            </a:r>
            <a:r>
              <a:rPr lang="en-US" sz="2000" b="1" dirty="0" smtClean="0"/>
              <a:t> </a:t>
            </a:r>
            <a:r>
              <a:rPr lang="en-US" sz="2000" dirty="0" smtClean="0"/>
              <a:t>Main </a:t>
            </a:r>
            <a:r>
              <a:rPr lang="en-US" sz="2000" dirty="0"/>
              <a:t>controller that detects </a:t>
            </a:r>
            <a:r>
              <a:rPr lang="en-US" sz="2000" dirty="0" smtClean="0"/>
              <a:t>a signal </a:t>
            </a:r>
            <a:r>
              <a:rPr lang="en-US" sz="2000" dirty="0"/>
              <a:t>change from LDR and sends SMS alert to </a:t>
            </a:r>
            <a:r>
              <a:rPr lang="en-US" sz="2000" dirty="0" smtClean="0"/>
              <a:t>the mobile.</a:t>
            </a:r>
            <a:endParaRPr lang="en-US" sz="2000" dirty="0"/>
          </a:p>
          <a:p>
            <a:r>
              <a:rPr lang="en-US" sz="2000" b="1" dirty="0"/>
              <a:t>Laser</a:t>
            </a:r>
            <a:r>
              <a:rPr lang="en-US" sz="2000" b="1" dirty="0" smtClean="0"/>
              <a:t>:</a:t>
            </a:r>
            <a:r>
              <a:rPr lang="en-US" sz="2000" dirty="0" smtClean="0"/>
              <a:t>  </a:t>
            </a:r>
            <a:r>
              <a:rPr lang="en-US" sz="2000" dirty="0"/>
              <a:t>Provides a continuous light beam focused on the LDR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 smtClean="0"/>
              <a:t>LDR:</a:t>
            </a:r>
            <a:r>
              <a:rPr lang="en-US" sz="2000" dirty="0" smtClean="0"/>
              <a:t>  Senses </a:t>
            </a:r>
            <a:r>
              <a:rPr lang="en-US" sz="2000" dirty="0"/>
              <a:t>the laser light; its resistance changes when the beam is interrupted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LED:</a:t>
            </a:r>
            <a:r>
              <a:rPr lang="en-US" sz="2000" dirty="0"/>
              <a:t> Glows when the beam is interrupted to give visual indication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Buzzer:</a:t>
            </a:r>
            <a:r>
              <a:rPr lang="en-US" sz="2000" dirty="0"/>
              <a:t> Produces </a:t>
            </a:r>
            <a:r>
              <a:rPr lang="en-US" sz="2000" dirty="0" smtClean="0"/>
              <a:t>a sound </a:t>
            </a:r>
            <a:r>
              <a:rPr lang="en-US" sz="2000" dirty="0"/>
              <a:t>when the beam is broken as an alert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Resistor:</a:t>
            </a:r>
            <a:r>
              <a:rPr lang="en-US" sz="2000" dirty="0"/>
              <a:t> Controls current and protects components from damage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Breadboard:</a:t>
            </a:r>
            <a:r>
              <a:rPr lang="en-US" sz="2000" dirty="0"/>
              <a:t> Used to connect all components easily without soldering.</a:t>
            </a:r>
          </a:p>
        </p:txBody>
      </p:sp>
    </p:spTree>
    <p:extLst>
      <p:ext uri="{BB962C8B-B14F-4D97-AF65-F5344CB8AC3E}">
        <p14:creationId xmlns:p14="http://schemas.microsoft.com/office/powerpoint/2010/main" val="15230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31" y="327844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Circuit Diagram: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583703" y="2166069"/>
            <a:ext cx="4458879" cy="18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68" y="2281327"/>
            <a:ext cx="5879535" cy="3721491"/>
          </a:xfr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1" y="2980967"/>
            <a:ext cx="4584216" cy="413964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583703" y="2166069"/>
            <a:ext cx="28281" cy="1764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42582" y="2166069"/>
            <a:ext cx="0" cy="445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84602" y="1743959"/>
            <a:ext cx="36048" cy="226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884602" y="1713059"/>
            <a:ext cx="3676454" cy="26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61056" y="1713059"/>
            <a:ext cx="341024" cy="2114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813142" y="3591612"/>
            <a:ext cx="0" cy="414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13142" y="3591612"/>
            <a:ext cx="1437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241304" y="3591612"/>
            <a:ext cx="9426" cy="61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50730" y="4193354"/>
            <a:ext cx="1102935" cy="8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353665" y="3930977"/>
            <a:ext cx="75415" cy="271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338606" y="6155703"/>
            <a:ext cx="9427" cy="419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348033" y="6499821"/>
            <a:ext cx="5213023" cy="75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2203" y="3896935"/>
            <a:ext cx="18853" cy="2602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7352909" y="2611225"/>
            <a:ext cx="556180" cy="810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523348" y="2611225"/>
            <a:ext cx="378732" cy="2280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7871381" y="4193355"/>
            <a:ext cx="1075749" cy="8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263353" y="1867876"/>
            <a:ext cx="0" cy="826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912309" y="1493123"/>
            <a:ext cx="420977" cy="1822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030456" y="6185293"/>
            <a:ext cx="49553" cy="442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337847" y="6514490"/>
            <a:ext cx="1165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ESP-32</a:t>
            </a:r>
            <a:endParaRPr lang="en-US" sz="2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9112927" y="4017591"/>
            <a:ext cx="160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Buzzer</a:t>
            </a:r>
            <a:endParaRPr lang="en-US" sz="2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6987467" y="1493123"/>
            <a:ext cx="142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LED</a:t>
            </a:r>
            <a:endParaRPr lang="en-US" sz="2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560519" y="1152054"/>
            <a:ext cx="1099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LDR</a:t>
            </a:r>
            <a:endParaRPr lang="en-US" sz="2000" dirty="0"/>
          </a:p>
        </p:txBody>
      </p:sp>
      <p:sp>
        <p:nvSpPr>
          <p:cNvPr id="3" name="AutoShape 4" descr="Why laser is needed in holograph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Why laser is needed in holograph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8937" r="39138" b="51320"/>
          <a:stretch/>
        </p:blipFill>
        <p:spPr>
          <a:xfrm>
            <a:off x="4530973" y="2750281"/>
            <a:ext cx="2542448" cy="80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2184" y="2617550"/>
            <a:ext cx="114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LASER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62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55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Device Assembly: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1410"/>
            <a:ext cx="8359602" cy="4892512"/>
          </a:xfrm>
        </p:spPr>
      </p:pic>
    </p:spTree>
    <p:extLst>
      <p:ext uri="{BB962C8B-B14F-4D97-AF65-F5344CB8AC3E}">
        <p14:creationId xmlns:p14="http://schemas.microsoft.com/office/powerpoint/2010/main" val="31399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10" y="487052"/>
            <a:ext cx="8596668" cy="7101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Working Principle: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510" y="1527143"/>
            <a:ext cx="9197700" cy="4883932"/>
          </a:xfrm>
        </p:spPr>
        <p:txBody>
          <a:bodyPr>
            <a:noAutofit/>
          </a:bodyPr>
          <a:lstStyle/>
          <a:p>
            <a:r>
              <a:rPr lang="en-US" sz="2000" dirty="0" smtClean="0"/>
              <a:t>A laser beam is continuously directed toward the LDR.</a:t>
            </a:r>
          </a:p>
          <a:p>
            <a:r>
              <a:rPr lang="en-US" sz="2000" dirty="0" smtClean="0"/>
              <a:t>When the beam is uninterrupted, the LDR has low resistance and the ESP-32 reads a stable voltage.</a:t>
            </a:r>
          </a:p>
          <a:p>
            <a:r>
              <a:rPr lang="en-US" sz="2000" dirty="0" smtClean="0"/>
              <a:t>When an object interrupts the laser beam, the LDR receives less light, causing the resistance to increase and the voltage to change.</a:t>
            </a:r>
          </a:p>
          <a:p>
            <a:r>
              <a:rPr lang="en-US" sz="2000" dirty="0" smtClean="0"/>
              <a:t>The ESP-32 microcontroller senses this voltage change and identifies it as a beam interruption or intrusion.</a:t>
            </a:r>
          </a:p>
          <a:p>
            <a:r>
              <a:rPr lang="en-US" sz="2000" dirty="0"/>
              <a:t>Then, the ESP-32 immediately activates the buzzer and </a:t>
            </a:r>
            <a:r>
              <a:rPr lang="en-US" sz="2000" dirty="0" smtClean="0"/>
              <a:t>LED to produce a sound and visual alert.</a:t>
            </a:r>
          </a:p>
          <a:p>
            <a:r>
              <a:rPr lang="en-US" sz="2000" dirty="0" smtClean="0"/>
              <a:t>At the same time, it uses its Wi-Fi connection to send a message to the user through a Telegram bot </a:t>
            </a:r>
            <a:r>
              <a:rPr lang="en-US" sz="2000" b="1" dirty="0" smtClean="0"/>
              <a:t>“HawkEye(@</a:t>
            </a:r>
            <a:r>
              <a:rPr lang="en-US" sz="2000" b="1" dirty="0" err="1" smtClean="0"/>
              <a:t>LaserDefender_bot</a:t>
            </a:r>
            <a:r>
              <a:rPr lang="en-US" sz="2000" b="1" dirty="0" smtClean="0"/>
              <a:t>)” </a:t>
            </a:r>
            <a:r>
              <a:rPr lang="en-US" sz="2000" dirty="0" smtClean="0"/>
              <a:t>notifying about the intrusion.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67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907" y="430491"/>
            <a:ext cx="8596668" cy="5687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Project Demonstration: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20251028_194403.mp4~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754" y="1216058"/>
            <a:ext cx="9234505" cy="58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782</Words>
  <Application>Microsoft Office PowerPoint</Application>
  <PresentationFormat>Widescreen</PresentationFormat>
  <Paragraphs>87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Laser Triggered  SMS Alert System</vt:lpstr>
      <vt:lpstr>Objective:</vt:lpstr>
      <vt:lpstr>Component Selection &amp; design:</vt:lpstr>
      <vt:lpstr>Function of Components:</vt:lpstr>
      <vt:lpstr>Circuit Diagram:</vt:lpstr>
      <vt:lpstr>Device Assembly:</vt:lpstr>
      <vt:lpstr>Working Principle:</vt:lpstr>
      <vt:lpstr>Project Demonstration:</vt:lpstr>
      <vt:lpstr>Serial Monitor Output:</vt:lpstr>
      <vt:lpstr>Problem Faced during Project:</vt:lpstr>
      <vt:lpstr>Limitations:</vt:lpstr>
      <vt:lpstr>Possible Solutions:</vt:lpstr>
      <vt:lpstr>Future Improvements:</vt:lpstr>
      <vt:lpstr>Result and Discussion:</vt:lpstr>
      <vt:lpstr>Applications: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2025-10-27T20:28:42Z</dcterms:created>
  <dcterms:modified xsi:type="dcterms:W3CDTF">2025-10-29T04:57:25Z</dcterms:modified>
</cp:coreProperties>
</file>